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6" r:id="rId4"/>
    <p:sldId id="279" r:id="rId5"/>
    <p:sldId id="298" r:id="rId6"/>
    <p:sldId id="282" r:id="rId7"/>
    <p:sldId id="283" r:id="rId8"/>
    <p:sldId id="284" r:id="rId9"/>
    <p:sldId id="280" r:id="rId10"/>
    <p:sldId id="292" r:id="rId11"/>
    <p:sldId id="281" r:id="rId12"/>
    <p:sldId id="289" r:id="rId13"/>
    <p:sldId id="285" r:id="rId14"/>
    <p:sldId id="293" r:id="rId15"/>
    <p:sldId id="287" r:id="rId16"/>
    <p:sldId id="291" r:id="rId17"/>
    <p:sldId id="288" r:id="rId18"/>
    <p:sldId id="296" r:id="rId19"/>
    <p:sldId id="295" r:id="rId20"/>
    <p:sldId id="297" r:id="rId21"/>
    <p:sldId id="294" r:id="rId22"/>
    <p:sldId id="278" r:id="rId23"/>
    <p:sldId id="277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D461-F3AB-432D-9777-4AB5EA4FEB3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5B74-BB2C-4FE7-A17D-9D3E5C70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93C05-3AD0-40EA-8596-AC88D8FD1D6B}" type="slidenum">
              <a:rPr lang="en-US" altLang="en-US" sz="1800" smtClean="0"/>
              <a:pPr>
                <a:spcBef>
                  <a:spcPct val="0"/>
                </a:spcBef>
              </a:pPr>
              <a:t>6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55752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E9727-19AB-4E8E-818C-7E89AC1278D2}" type="slidenum">
              <a:rPr lang="en-US" altLang="en-US" sz="1800" smtClean="0"/>
              <a:pPr>
                <a:spcBef>
                  <a:spcPct val="0"/>
                </a:spcBef>
              </a:pPr>
              <a:t>7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288984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21FFBE-FCF6-425C-8967-FD6C161404F9}" type="slidenum">
              <a:rPr lang="en-US" altLang="en-US" sz="1800" smtClean="0"/>
              <a:pPr>
                <a:spcBef>
                  <a:spcPct val="0"/>
                </a:spcBef>
              </a:pPr>
              <a:t>8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17876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21FFBE-FCF6-425C-8967-FD6C161404F9}" type="slidenum">
              <a:rPr lang="en-US" altLang="en-US" sz="1800" smtClean="0"/>
              <a:pPr>
                <a:spcBef>
                  <a:spcPct val="0"/>
                </a:spcBef>
              </a:pPr>
              <a:t>10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99955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3D11D-BE21-4EC7-9FF0-AC1AFC3AB6F4}" type="slidenum">
              <a:rPr lang="en-US" altLang="en-US" sz="1800" smtClean="0"/>
              <a:pPr>
                <a:spcBef>
                  <a:spcPct val="0"/>
                </a:spcBef>
              </a:pPr>
              <a:t>11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59866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ECD21-27CB-45D3-BACB-C2183433B86A}" type="slidenum">
              <a:rPr lang="en-US" altLang="en-US" sz="1800" smtClean="0"/>
              <a:pPr>
                <a:spcBef>
                  <a:spcPct val="0"/>
                </a:spcBef>
              </a:pPr>
              <a:t>15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41151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A574DB-CBC8-4A0A-BF7B-3613DF89A4B4}" type="slidenum">
              <a:rPr lang="en-US" altLang="en-US" sz="1800" smtClean="0"/>
              <a:pPr>
                <a:spcBef>
                  <a:spcPct val="0"/>
                </a:spcBef>
              </a:pPr>
              <a:t>17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98595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A574DB-CBC8-4A0A-BF7B-3613DF89A4B4}" type="slidenum">
              <a:rPr lang="en-US" altLang="en-US" sz="1800" smtClean="0"/>
              <a:pPr>
                <a:spcBef>
                  <a:spcPct val="0"/>
                </a:spcBef>
              </a:pPr>
              <a:t>18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01864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9644-B5A2-46E1-A6D8-F5F3B32B597F}" type="datetimeFigureOut">
              <a:rPr lang="en-US" smtClean="0"/>
              <a:t>03/16/2015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0D1B-01AE-481D-86CF-43DA8317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6yWzKvQXsY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72"/>
            <a:ext cx="9144000" cy="2387600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2762"/>
            <a:ext cx="9144000" cy="1655762"/>
          </a:xfrm>
        </p:spPr>
        <p:txBody>
          <a:bodyPr/>
          <a:lstStyle/>
          <a:p>
            <a:r>
              <a:rPr lang="en-US" dirty="0" smtClean="0"/>
              <a:t>Doug Ash, Don Thomson (</a:t>
            </a:r>
            <a:r>
              <a:rPr lang="en-US" dirty="0" err="1" smtClean="0"/>
              <a:t>TaiRox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4" y="4698125"/>
            <a:ext cx="3533873" cy="17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69" y="315278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PC – 90s – present - Windows</a:t>
            </a:r>
            <a:endParaRPr lang="en-US" sz="3600" b="1" dirty="0"/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48959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6" y="1978024"/>
            <a:ext cx="5418453" cy="3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ontent Placeholder 2"/>
          <p:cNvSpPr>
            <a:spLocks noGrp="1"/>
          </p:cNvSpPr>
          <p:nvPr>
            <p:ph sz="quarter" idx="1"/>
          </p:nvPr>
        </p:nvSpPr>
        <p:spPr>
          <a:xfrm>
            <a:off x="1286669" y="1978024"/>
            <a:ext cx="4013200" cy="3846512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Entry </a:t>
            </a:r>
            <a:r>
              <a:rPr lang="en-US" altLang="en-US" sz="3200" dirty="0"/>
              <a:t>via </a:t>
            </a:r>
            <a:r>
              <a:rPr lang="en-US" altLang="en-US" sz="3200" dirty="0" smtClean="0"/>
              <a:t>keyboard,  mouse and touch</a:t>
            </a:r>
            <a:endParaRPr lang="en-US" altLang="en-US" sz="3200" dirty="0"/>
          </a:p>
          <a:p>
            <a:pPr eaLnBrk="1" hangingPunct="1"/>
            <a:r>
              <a:rPr lang="en-US" altLang="en-US" sz="3200" dirty="0"/>
              <a:t>Color </a:t>
            </a:r>
            <a:r>
              <a:rPr lang="en-US" altLang="en-US" sz="3200" dirty="0" smtClean="0"/>
              <a:t>monitors</a:t>
            </a:r>
            <a:endParaRPr lang="en-US" altLang="en-US" sz="3200" dirty="0"/>
          </a:p>
          <a:p>
            <a:pPr eaLnBrk="1" hangingPunct="1"/>
            <a:r>
              <a:rPr lang="en-US" altLang="en-US" sz="3200" dirty="0"/>
              <a:t>Graphics</a:t>
            </a:r>
          </a:p>
          <a:p>
            <a:pPr eaLnBrk="1" hangingPunct="1"/>
            <a:r>
              <a:rPr lang="en-US" altLang="en-US" sz="3200" dirty="0"/>
              <a:t>Multiple tasks.</a:t>
            </a:r>
          </a:p>
        </p:txBody>
      </p:sp>
    </p:spTree>
    <p:extLst>
      <p:ext uri="{BB962C8B-B14F-4D97-AF65-F5344CB8AC3E}">
        <p14:creationId xmlns:p14="http://schemas.microsoft.com/office/powerpoint/2010/main" val="21649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5277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We have more computing power in our pockets that the Space Shuttle Had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952500" y="1887220"/>
            <a:ext cx="4584700" cy="350202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8088 processor = 5Mhz</a:t>
            </a:r>
          </a:p>
          <a:p>
            <a:pPr eaLnBrk="1" hangingPunct="1"/>
            <a:r>
              <a:rPr lang="en-US" altLang="en-US" sz="3200" dirty="0"/>
              <a:t>1M RAM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2.3 GHz Processor</a:t>
            </a:r>
          </a:p>
          <a:p>
            <a:pPr eaLnBrk="1" hangingPunct="1"/>
            <a:r>
              <a:rPr lang="en-US" altLang="en-US" sz="3200" dirty="0"/>
              <a:t>32G RAM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" y="5635626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133600"/>
            <a:ext cx="5107121" cy="35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Future Shock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Alvin </a:t>
            </a:r>
            <a:r>
              <a:rPr lang="en-US" dirty="0" err="1" smtClean="0"/>
              <a:t>Tofler</a:t>
            </a:r>
            <a:r>
              <a:rPr lang="en-US" dirty="0" smtClean="0"/>
              <a:t> – Future Shock 1970  - born at the mid point of human evolution.</a:t>
            </a:r>
          </a:p>
          <a:p>
            <a:r>
              <a:rPr lang="en-US" dirty="0" smtClean="0"/>
              <a:t>As many inventions before he was born as after.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3213735"/>
          </a:xfrm>
        </p:spPr>
        <p:txBody>
          <a:bodyPr/>
          <a:lstStyle/>
          <a:p>
            <a:r>
              <a:rPr lang="en-US" dirty="0" smtClean="0"/>
              <a:t>Smart phones</a:t>
            </a:r>
          </a:p>
          <a:p>
            <a:r>
              <a:rPr lang="en-US" dirty="0" smtClean="0"/>
              <a:t>Email on phones – always at work</a:t>
            </a:r>
          </a:p>
          <a:p>
            <a:r>
              <a:rPr lang="en-US" dirty="0" smtClean="0"/>
              <a:t>Google translate – smaller planet</a:t>
            </a:r>
          </a:p>
          <a:p>
            <a:r>
              <a:rPr lang="en-US" dirty="0" smtClean="0"/>
              <a:t>Siri / Google voice search</a:t>
            </a:r>
          </a:p>
          <a:p>
            <a:r>
              <a:rPr lang="en-US" dirty="0" smtClean="0"/>
              <a:t>Airplane auto pilot</a:t>
            </a:r>
          </a:p>
          <a:p>
            <a:r>
              <a:rPr lang="en-US" dirty="0" smtClean="0"/>
              <a:t>Industrial robots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41435" y="901603"/>
            <a:ext cx="5562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3D printers – small quantity </a:t>
            </a:r>
            <a:r>
              <a:rPr lang="en-US" dirty="0" err="1" smtClean="0"/>
              <a:t>mfg</a:t>
            </a:r>
            <a:endParaRPr lang="en-US" dirty="0" smtClean="0"/>
          </a:p>
          <a:p>
            <a:r>
              <a:rPr lang="en-US" dirty="0" smtClean="0"/>
              <a:t>Self driving cars – new laws</a:t>
            </a:r>
          </a:p>
          <a:p>
            <a:r>
              <a:rPr lang="en-US" dirty="0" smtClean="0"/>
              <a:t>Google Glasses 25” screen 8’ away</a:t>
            </a:r>
          </a:p>
          <a:p>
            <a:r>
              <a:rPr lang="en-US" dirty="0" smtClean="0"/>
              <a:t>Wearable 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50" y="3308436"/>
            <a:ext cx="3135650" cy="32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Current Hardware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4351338"/>
          </a:xfrm>
        </p:spPr>
        <p:txBody>
          <a:bodyPr/>
          <a:lstStyle/>
          <a:p>
            <a:r>
              <a:rPr lang="en-US" dirty="0" smtClean="0"/>
              <a:t>Dell Desktop $200  4G RAM, 500G drive</a:t>
            </a:r>
          </a:p>
          <a:p>
            <a:r>
              <a:rPr lang="en-US" dirty="0" smtClean="0"/>
              <a:t>Samsung Galaxy 1.5G dual core processor, 3G RAM, 128G SSD           5.5 x 3 x 1/4 inches</a:t>
            </a:r>
          </a:p>
          <a:p>
            <a:r>
              <a:rPr lang="en-US" dirty="0" smtClean="0"/>
              <a:t>500G processors – in the lab</a:t>
            </a:r>
          </a:p>
          <a:p>
            <a:r>
              <a:rPr lang="en-US" dirty="0" smtClean="0"/>
              <a:t>Super computer with 3 times the “neurons” than human brain uses 24Giga watts of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20" y="274638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What my Smart Phone does for me</a:t>
            </a: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Content Placeholder 2"/>
          <p:cNvSpPr>
            <a:spLocks noGrp="1"/>
          </p:cNvSpPr>
          <p:nvPr>
            <p:ph sz="quarter" idx="1"/>
          </p:nvPr>
        </p:nvSpPr>
        <p:spPr>
          <a:xfrm>
            <a:off x="1061720" y="1657350"/>
            <a:ext cx="4267200" cy="4038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Email and texting</a:t>
            </a:r>
          </a:p>
          <a:p>
            <a:r>
              <a:rPr lang="en-US" altLang="en-US" sz="3200" dirty="0"/>
              <a:t>GPS and Google Maps</a:t>
            </a:r>
          </a:p>
          <a:p>
            <a:r>
              <a:rPr lang="en-US" altLang="en-US" sz="3200" dirty="0"/>
              <a:t>Camera – still and video</a:t>
            </a:r>
          </a:p>
          <a:p>
            <a:r>
              <a:rPr lang="en-US" altLang="en-US" sz="3200" dirty="0"/>
              <a:t>Entertainment</a:t>
            </a:r>
          </a:p>
          <a:p>
            <a:r>
              <a:rPr lang="en-US" altLang="en-US" sz="3200" dirty="0"/>
              <a:t>Calculator</a:t>
            </a:r>
          </a:p>
          <a:p>
            <a:r>
              <a:rPr lang="en-US" altLang="en-US" sz="3200" dirty="0"/>
              <a:t>Book </a:t>
            </a:r>
            <a:r>
              <a:rPr lang="en-US" altLang="en-US" sz="3200" dirty="0" smtClean="0"/>
              <a:t>reader</a:t>
            </a:r>
          </a:p>
          <a:p>
            <a:pPr marL="0" indent="0" eaLnBrk="1" hangingPunct="1">
              <a:buNone/>
            </a:pP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sp>
        <p:nvSpPr>
          <p:cNvPr id="66565" name="Content Placeholder 2"/>
          <p:cNvSpPr txBox="1">
            <a:spLocks/>
          </p:cNvSpPr>
          <p:nvPr/>
        </p:nvSpPr>
        <p:spPr bwMode="auto">
          <a:xfrm>
            <a:off x="6329680" y="1600200"/>
            <a:ext cx="435864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indent="-182563">
              <a:spcBef>
                <a:spcPct val="20000"/>
              </a:spcBef>
              <a:buClr>
                <a:srgbClr val="BA3E13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187450" indent="-182563">
              <a:spcBef>
                <a:spcPct val="20000"/>
              </a:spcBef>
              <a:buClr>
                <a:srgbClr val="E6B1A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1462088" indent="-182563">
              <a:spcBef>
                <a:spcPct val="20000"/>
              </a:spcBef>
              <a:buClr>
                <a:srgbClr val="CBADAB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Contact list</a:t>
            </a:r>
          </a:p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Appointments</a:t>
            </a:r>
          </a:p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Banking</a:t>
            </a:r>
          </a:p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Sports tracking</a:t>
            </a:r>
          </a:p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Web surfing</a:t>
            </a:r>
          </a:p>
          <a:p>
            <a:pPr marL="0" indent="0">
              <a:buNone/>
            </a:pPr>
            <a:r>
              <a:rPr lang="en-US" altLang="en-US" sz="3200" dirty="0" smtClean="0">
                <a:latin typeface="+mn-lt"/>
              </a:rPr>
              <a:t>Skype</a:t>
            </a:r>
          </a:p>
          <a:p>
            <a:pPr marL="0" indent="0">
              <a:buNone/>
            </a:pPr>
            <a:r>
              <a:rPr lang="en-US" altLang="en-US" sz="3200" dirty="0" smtClean="0">
                <a:latin typeface="+mn-lt"/>
              </a:rPr>
              <a:t>Flashlight</a:t>
            </a:r>
          </a:p>
          <a:p>
            <a:pPr marL="0" indent="0">
              <a:buNone/>
            </a:pPr>
            <a:r>
              <a:rPr lang="en-US" altLang="en-US" sz="3200" dirty="0" smtClean="0">
                <a:latin typeface="+mn-lt"/>
              </a:rPr>
              <a:t>Remote desktop</a:t>
            </a:r>
            <a:endParaRPr lang="en-US" altLang="en-US" sz="3200" dirty="0">
              <a:latin typeface="+mn-lt"/>
            </a:endParaRPr>
          </a:p>
          <a:p>
            <a:pPr marL="0" indent="0">
              <a:buNone/>
            </a:pPr>
            <a:r>
              <a:rPr lang="en-US" altLang="en-US" sz="3200" dirty="0">
                <a:latin typeface="+mn-lt"/>
              </a:rPr>
              <a:t>And its also a phone</a:t>
            </a:r>
          </a:p>
          <a:p>
            <a:pPr marL="0" indent="0" eaLnBrk="1" hangingPunct="1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899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Business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4440" cy="4351338"/>
          </a:xfrm>
        </p:spPr>
        <p:txBody>
          <a:bodyPr/>
          <a:lstStyle/>
          <a:p>
            <a:r>
              <a:rPr lang="en-US" dirty="0" smtClean="0"/>
              <a:t>Paperless office</a:t>
            </a:r>
          </a:p>
          <a:p>
            <a:r>
              <a:rPr lang="en-US" dirty="0" smtClean="0"/>
              <a:t>Mobile / wireless devices</a:t>
            </a:r>
          </a:p>
          <a:p>
            <a:r>
              <a:rPr lang="en-US" dirty="0" smtClean="0"/>
              <a:t>Instant communications</a:t>
            </a:r>
          </a:p>
          <a:p>
            <a:r>
              <a:rPr lang="en-US" dirty="0" smtClean="0"/>
              <a:t>More integration – more M2M</a:t>
            </a:r>
          </a:p>
          <a:p>
            <a:r>
              <a:rPr lang="en-US" dirty="0" smtClean="0"/>
              <a:t>Cheap disk space – never purge history</a:t>
            </a:r>
          </a:p>
          <a:p>
            <a:r>
              <a:rPr lang="en-US" dirty="0" smtClean="0"/>
              <a:t>BI – real intelligence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49440" y="1825625"/>
            <a:ext cx="5069840" cy="369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Browser apps – poor standardization </a:t>
            </a:r>
          </a:p>
          <a:p>
            <a:r>
              <a:rPr lang="en-US" dirty="0" smtClean="0"/>
              <a:t>Mobile Apps – OS specific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Manufacturing automation – order to delivery</a:t>
            </a:r>
          </a:p>
          <a:p>
            <a:r>
              <a:rPr lang="en-US" dirty="0" err="1" smtClean="0"/>
              <a:t>iPay</a:t>
            </a:r>
            <a:r>
              <a:rPr lang="en-US" dirty="0" smtClean="0"/>
              <a:t> - integration</a:t>
            </a:r>
          </a:p>
        </p:txBody>
      </p:sp>
    </p:spTree>
    <p:extLst>
      <p:ext uri="{BB962C8B-B14F-4D97-AF65-F5344CB8AC3E}">
        <p14:creationId xmlns:p14="http://schemas.microsoft.com/office/powerpoint/2010/main" val="37440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Future - What </a:t>
            </a:r>
            <a:r>
              <a:rPr lang="en-US" b="1" dirty="0"/>
              <a:t>is coming</a:t>
            </a:r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7150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Content Placeholder 2"/>
          <p:cNvSpPr>
            <a:spLocks noGrp="1"/>
          </p:cNvSpPr>
          <p:nvPr>
            <p:ph sz="quarter" idx="1"/>
          </p:nvPr>
        </p:nvSpPr>
        <p:spPr>
          <a:xfrm>
            <a:off x="777240" y="1752600"/>
            <a:ext cx="4648200" cy="3810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Google Glass – always online everywhere.</a:t>
            </a:r>
          </a:p>
          <a:p>
            <a:pPr eaLnBrk="1" hangingPunct="1"/>
            <a:r>
              <a:rPr lang="en-US" altLang="en-US" sz="3200" dirty="0"/>
              <a:t>Lower roaming charges</a:t>
            </a:r>
          </a:p>
          <a:p>
            <a:pPr eaLnBrk="1" hangingPunct="1"/>
            <a:r>
              <a:rPr lang="en-US" altLang="en-US" sz="3200" dirty="0"/>
              <a:t>More Business Apps</a:t>
            </a:r>
          </a:p>
          <a:p>
            <a:pPr eaLnBrk="1" hangingPunct="1"/>
            <a:r>
              <a:rPr lang="en-US" altLang="en-US" sz="3200" dirty="0" smtClean="0"/>
              <a:t>House Keys</a:t>
            </a:r>
          </a:p>
          <a:p>
            <a:pPr eaLnBrk="1" hangingPunct="1"/>
            <a:r>
              <a:rPr lang="en-US" altLang="en-US" sz="3200" dirty="0" smtClean="0"/>
              <a:t>Robots</a:t>
            </a:r>
          </a:p>
          <a:p>
            <a:pPr eaLnBrk="1" hangingPunct="1"/>
            <a:r>
              <a:rPr lang="en-US" altLang="en-US" sz="3200" dirty="0" smtClean="0"/>
              <a:t>Brain </a:t>
            </a:r>
            <a:r>
              <a:rPr lang="en-US" altLang="en-US" sz="3200" dirty="0"/>
              <a:t>Implants (hmmm?)</a:t>
            </a:r>
          </a:p>
          <a:p>
            <a:pPr eaLnBrk="1" hangingPunct="1"/>
            <a:endParaRPr lang="en-US" altLang="en-US" sz="3200" dirty="0"/>
          </a:p>
        </p:txBody>
      </p:sp>
      <p:pic>
        <p:nvPicPr>
          <p:cNvPr id="7066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05200"/>
            <a:ext cx="3562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524000"/>
            <a:ext cx="35798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Bigger “screens”</a:t>
            </a:r>
            <a:endParaRPr lang="en-US" b="1" dirty="0"/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7150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Content Placeholder 2"/>
          <p:cNvSpPr>
            <a:spLocks noGrp="1"/>
          </p:cNvSpPr>
          <p:nvPr>
            <p:ph sz="quarter" idx="1"/>
          </p:nvPr>
        </p:nvSpPr>
        <p:spPr>
          <a:xfrm>
            <a:off x="777240" y="1600200"/>
            <a:ext cx="4648200" cy="3810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Exponentially more data</a:t>
            </a:r>
          </a:p>
          <a:p>
            <a:pPr eaLnBrk="1" hangingPunct="1"/>
            <a:r>
              <a:rPr lang="en-US" altLang="en-US" sz="3200" dirty="0" smtClean="0"/>
              <a:t>Need better tools</a:t>
            </a:r>
          </a:p>
          <a:p>
            <a:pPr eaLnBrk="1" hangingPunct="1"/>
            <a:r>
              <a:rPr lang="en-US" altLang="en-US" sz="3200" dirty="0" smtClean="0"/>
              <a:t>Learn new interface</a:t>
            </a: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69" y="1203960"/>
            <a:ext cx="634954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47" y="629920"/>
            <a:ext cx="7005653" cy="483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160" y="0"/>
            <a:ext cx="5190712" cy="546608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7150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71724" y="5462241"/>
            <a:ext cx="7467600" cy="118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/>
              <a:t>Robots - household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908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dirty="0" smtClean="0"/>
              <a:t>Technology  –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</a:p>
          <a:p>
            <a:r>
              <a:rPr lang="en-US" dirty="0" smtClean="0"/>
              <a:t>Present</a:t>
            </a:r>
          </a:p>
          <a:p>
            <a:r>
              <a:rPr lang="en-US" dirty="0" smtClean="0"/>
              <a:t>Business considerations</a:t>
            </a:r>
          </a:p>
          <a:p>
            <a:r>
              <a:rPr lang="en-US" dirty="0" smtClean="0"/>
              <a:t>Future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vision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www.youtube.com/watch?v=6yWzKvQXsYM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7150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86476" cy="53877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71724" y="5462241"/>
            <a:ext cx="7467600" cy="118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/>
              <a:t>Questions??</a:t>
            </a:r>
            <a:endParaRPr lang="en-US" sz="3600" b="1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7150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dirty="0" smtClean="0"/>
              <a:t>Exhibit Centre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3-6:30 pm</a:t>
            </a:r>
          </a:p>
          <a:p>
            <a:r>
              <a:rPr lang="en-US" dirty="0" smtClean="0"/>
              <a:t>Passport – get each developer to sign their logo</a:t>
            </a:r>
          </a:p>
          <a:p>
            <a:r>
              <a:rPr lang="en-US" dirty="0" smtClean="0"/>
              <a:t>Entry for prizes tomorrow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dirty="0" smtClean="0"/>
              <a:t>Event Tonight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7:00 pm</a:t>
            </a:r>
          </a:p>
          <a:p>
            <a:r>
              <a:rPr lang="en-US" dirty="0" smtClean="0"/>
              <a:t>Rainbow room – top of Crowne Plaza – next tower </a:t>
            </a:r>
          </a:p>
          <a:p>
            <a:r>
              <a:rPr lang="en-US" dirty="0" smtClean="0"/>
              <a:t>Connect at ground level or at UL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72"/>
            <a:ext cx="9144000" cy="2964362"/>
          </a:xfrm>
        </p:spPr>
        <p:txBody>
          <a:bodyPr>
            <a:normAutofit/>
          </a:bodyPr>
          <a:lstStyle/>
          <a:p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attending.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2762"/>
            <a:ext cx="9144000" cy="1655762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4" y="4698125"/>
            <a:ext cx="3533873" cy="17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Past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Moore’s Law – number of transistors doubles every 2 years from 1965 – now</a:t>
            </a:r>
          </a:p>
          <a:p>
            <a:r>
              <a:rPr lang="en-US" dirty="0" smtClean="0"/>
              <a:t>Size of atoms is the barrier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6" y="0"/>
            <a:ext cx="782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6470" cy="1325563"/>
          </a:xfrm>
        </p:spPr>
        <p:txBody>
          <a:bodyPr/>
          <a:lstStyle/>
          <a:p>
            <a:r>
              <a:rPr lang="en-US" b="1" dirty="0" smtClean="0"/>
              <a:t>Past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</a:t>
            </a:r>
            <a:r>
              <a:rPr lang="en-US" dirty="0" smtClean="0"/>
              <a:t>number of large devices to large number of small devices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5" y="5520705"/>
            <a:ext cx="1905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80" y="416878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Mainframes – late 60s</a:t>
            </a:r>
            <a:endParaRPr lang="en-US" sz="3600" b="1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1071880" y="2082801"/>
            <a:ext cx="3926840" cy="35020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Central </a:t>
            </a:r>
            <a:r>
              <a:rPr lang="en-US" altLang="en-US" sz="3200" dirty="0"/>
              <a:t>control</a:t>
            </a:r>
          </a:p>
          <a:p>
            <a:pPr eaLnBrk="1" hangingPunct="1"/>
            <a:r>
              <a:rPr lang="en-US" altLang="en-US" sz="3200" dirty="0"/>
              <a:t>Entry via Card Decks</a:t>
            </a:r>
          </a:p>
          <a:p>
            <a:pPr eaLnBrk="1" hangingPunct="1"/>
            <a:r>
              <a:rPr lang="en-US" altLang="en-US" sz="3200" dirty="0"/>
              <a:t>IBM</a:t>
            </a:r>
          </a:p>
          <a:p>
            <a:pPr eaLnBrk="1" hangingPunct="1"/>
            <a:r>
              <a:rPr lang="en-US" altLang="en-US" sz="3200" dirty="0"/>
              <a:t>Paper output no User monitors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673727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082801"/>
            <a:ext cx="5009687" cy="3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78471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Mini Computers  70s</a:t>
            </a:r>
            <a:endParaRPr lang="en-US" sz="36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787400" y="2171702"/>
            <a:ext cx="6413500" cy="35020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Central </a:t>
            </a:r>
            <a:r>
              <a:rPr lang="en-US" altLang="en-US" sz="3200" dirty="0"/>
              <a:t>control</a:t>
            </a:r>
          </a:p>
          <a:p>
            <a:pPr eaLnBrk="1" hangingPunct="1"/>
            <a:r>
              <a:rPr lang="en-US" altLang="en-US" sz="3200" dirty="0"/>
              <a:t>Entry via keyboard</a:t>
            </a:r>
          </a:p>
          <a:p>
            <a:pPr eaLnBrk="1" hangingPunct="1"/>
            <a:r>
              <a:rPr lang="en-US" altLang="en-US" sz="3200" dirty="0"/>
              <a:t>Mono color monitor</a:t>
            </a:r>
          </a:p>
          <a:p>
            <a:pPr eaLnBrk="1" hangingPunct="1"/>
            <a:r>
              <a:rPr lang="en-US" altLang="en-US" sz="3200" dirty="0"/>
              <a:t>No graphics</a:t>
            </a:r>
          </a:p>
          <a:p>
            <a:pPr eaLnBrk="1" hangingPunct="1"/>
            <a:r>
              <a:rPr lang="en-US" altLang="en-US" sz="3200" dirty="0"/>
              <a:t>PDP11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673727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4737150" cy="32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40" y="291307"/>
            <a:ext cx="8077200" cy="1325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PC – 80s - DOS </a:t>
            </a:r>
            <a:endParaRPr lang="en-US" sz="3600" b="1" dirty="0"/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791200"/>
            <a:ext cx="196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ontent Placeholder 2"/>
          <p:cNvSpPr>
            <a:spLocks noGrp="1"/>
          </p:cNvSpPr>
          <p:nvPr>
            <p:ph sz="quarter" idx="1"/>
          </p:nvPr>
        </p:nvSpPr>
        <p:spPr>
          <a:xfrm>
            <a:off x="904240" y="1944688"/>
            <a:ext cx="4013200" cy="3846512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Power </a:t>
            </a:r>
            <a:r>
              <a:rPr lang="en-US" altLang="en-US" sz="3200" dirty="0"/>
              <a:t>to the people</a:t>
            </a:r>
          </a:p>
          <a:p>
            <a:pPr eaLnBrk="1" hangingPunct="1"/>
            <a:r>
              <a:rPr lang="en-US" altLang="en-US" sz="3200" dirty="0"/>
              <a:t>Entry via keyboard </a:t>
            </a:r>
          </a:p>
          <a:p>
            <a:pPr eaLnBrk="1" hangingPunct="1"/>
            <a:r>
              <a:rPr lang="en-US" altLang="en-US" sz="3200" dirty="0" smtClean="0"/>
              <a:t>Mono monitor</a:t>
            </a:r>
            <a:endParaRPr lang="en-US" altLang="en-US" sz="3200" dirty="0"/>
          </a:p>
          <a:p>
            <a:pPr eaLnBrk="1" hangingPunct="1"/>
            <a:r>
              <a:rPr lang="en-US" altLang="en-US" sz="3200" dirty="0" smtClean="0"/>
              <a:t>text</a:t>
            </a: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60" y="1540073"/>
            <a:ext cx="4272280" cy="42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02" y="365125"/>
            <a:ext cx="1105655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455</Words>
  <Application>Microsoft Office PowerPoint</Application>
  <PresentationFormat>Widescreen</PresentationFormat>
  <Paragraphs>118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Wingdings</vt:lpstr>
      <vt:lpstr>Office Theme</vt:lpstr>
      <vt:lpstr>Technology</vt:lpstr>
      <vt:lpstr>Technology  – This session</vt:lpstr>
      <vt:lpstr>Past </vt:lpstr>
      <vt:lpstr>PowerPoint Presentation</vt:lpstr>
      <vt:lpstr>Past </vt:lpstr>
      <vt:lpstr>Mainframes – late 60s</vt:lpstr>
      <vt:lpstr>Mini Computers  70s</vt:lpstr>
      <vt:lpstr>PC – 80s - DOS </vt:lpstr>
      <vt:lpstr>PowerPoint Presentation</vt:lpstr>
      <vt:lpstr>PC – 90s – present - Windows</vt:lpstr>
      <vt:lpstr>We have more computing power in our pockets that the Space Shuttle Had</vt:lpstr>
      <vt:lpstr>Future Shock</vt:lpstr>
      <vt:lpstr>Present</vt:lpstr>
      <vt:lpstr>Current Hardware</vt:lpstr>
      <vt:lpstr>What my Smart Phone does for me</vt:lpstr>
      <vt:lpstr>Business considerations</vt:lpstr>
      <vt:lpstr>Future - What is coming</vt:lpstr>
      <vt:lpstr>Bigger “screens”</vt:lpstr>
      <vt:lpstr>PowerPoint Presentation</vt:lpstr>
      <vt:lpstr>Microsoft’s vision of the future</vt:lpstr>
      <vt:lpstr>PowerPoint Presentation</vt:lpstr>
      <vt:lpstr>Exhibit Centre </vt:lpstr>
      <vt:lpstr>Event Tonight </vt:lpstr>
      <vt:lpstr>Technology  Thank You for attending.</vt:lpstr>
    </vt:vector>
  </TitlesOfParts>
  <Company>Ash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the Cloud</dc:title>
  <dc:creator>Doug</dc:creator>
  <cp:lastModifiedBy>Doug</cp:lastModifiedBy>
  <cp:revision>40</cp:revision>
  <dcterms:created xsi:type="dcterms:W3CDTF">2015-03-04T18:02:49Z</dcterms:created>
  <dcterms:modified xsi:type="dcterms:W3CDTF">2015-03-16T17:54:18Z</dcterms:modified>
</cp:coreProperties>
</file>